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"/>
  </p:notesMasterIdLst>
  <p:sldIdLst>
    <p:sldId id="321" r:id="rId2"/>
    <p:sldId id="322" r:id="rId3"/>
    <p:sldId id="323" r:id="rId4"/>
    <p:sldId id="332" r:id="rId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9455D70-2E80-4005-9D76-15642A36E0F0}">
  <a:tblStyle styleId="{B9455D70-2E80-4005-9D76-15642A36E0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6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190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Google Shape;190;g4db4908ce5_0_39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0898" name="Google Shape;191;g4db4908ce5_0_39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Google Shape;200;g4b12c4f31a_1_10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2946" name="Google Shape;201;g4b12c4f31a_1_10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Google Shape;219;g4b12c4f31a_1_9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4994" name="Google Shape;220;g4b12c4f31a_1_9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inverted">
  <p:cSld name="BLANK_1">
    <p:bg>
      <p:bgPr>
        <a:solidFill>
          <a:srgbClr val="22222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13"/>
          <p:cNvSpPr>
            <a:spLocks/>
          </p:cNvSpPr>
          <p:nvPr/>
        </p:nvSpPr>
        <p:spPr bwMode="auto">
          <a:xfrm>
            <a:off x="-55563" y="-38100"/>
            <a:ext cx="3313113" cy="5214938"/>
          </a:xfrm>
          <a:custGeom>
            <a:avLst/>
            <a:gdLst/>
            <a:ahLst/>
            <a:cxnLst>
              <a:cxn ang="0">
                <a:pos x="132505" y="207264"/>
              </a:cxn>
              <a:cxn ang="0">
                <a:pos x="25063" y="0"/>
              </a:cxn>
              <a:cxn ang="0">
                <a:pos x="0" y="202"/>
              </a:cxn>
              <a:cxn ang="0">
                <a:pos x="1322" y="208586"/>
              </a:cxn>
            </a:cxnLst>
            <a:rect l="0" t="0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Google Shape;52;p13"/>
          <p:cNvSpPr>
            <a:spLocks noChangeArrowheads="1"/>
          </p:cNvSpPr>
          <p:nvPr/>
        </p:nvSpPr>
        <p:spPr bwMode="auto">
          <a:xfrm flipH="1">
            <a:off x="-903288" y="-17463"/>
            <a:ext cx="1758951" cy="749301"/>
          </a:xfrm>
          <a:prstGeom prst="parallelogram">
            <a:avLst>
              <a:gd name="adj" fmla="val 51524"/>
            </a:avLst>
          </a:prstGeom>
          <a:solidFill>
            <a:srgbClr val="FF87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4" name="Google Shape;53;p13"/>
          <p:cNvSpPr>
            <a:spLocks noChangeArrowheads="1"/>
          </p:cNvSpPr>
          <p:nvPr/>
        </p:nvSpPr>
        <p:spPr bwMode="auto">
          <a:xfrm flipH="1">
            <a:off x="471488" y="-9525"/>
            <a:ext cx="519112" cy="7493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Google Shape;54;p13"/>
          <p:cNvSpPr>
            <a:spLocks noChangeArrowheads="1"/>
          </p:cNvSpPr>
          <p:nvPr/>
        </p:nvSpPr>
        <p:spPr bwMode="auto">
          <a:xfrm flipH="1">
            <a:off x="990600" y="4926013"/>
            <a:ext cx="8369300" cy="228600"/>
          </a:xfrm>
          <a:prstGeom prst="parallelogram">
            <a:avLst>
              <a:gd name="adj" fmla="val 51357"/>
            </a:avLst>
          </a:prstGeom>
          <a:solidFill>
            <a:srgbClr val="FF87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6" name="Google Shape;55;p13"/>
          <p:cNvSpPr txBox="1">
            <a:spLocks noGrp="1"/>
          </p:cNvSpPr>
          <p:nvPr>
            <p:ph type="sldNum" idx="10"/>
          </p:nvPr>
        </p:nvSpPr>
        <p:spPr bwMode="auto">
          <a:xfrm>
            <a:off x="0" y="0"/>
            <a:ext cx="595313" cy="7318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ADF5F2BC-8873-43E6-B0DA-51733E43A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911D4492-0A3B-4121-8D1C-894855092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858150FA-FA78-4380-BE4D-FC85F2B12483}" type="slidenum">
              <a:rPr lang="ru-RU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66" r:id="rId9"/>
    <p:sldLayoutId id="2147483665" r:id="rId10"/>
    <p:sldLayoutId id="2147483675" r:id="rId11"/>
    <p:sldLayoutId id="2147483664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Google Shape;193;p26"/>
          <p:cNvPicPr preferRelativeResize="0">
            <a:picLocks noChangeAspect="1" noChangeArrowheads="1"/>
          </p:cNvPicPr>
          <p:nvPr/>
        </p:nvPicPr>
        <p:blipFill>
          <a:blip r:embed="rId3"/>
          <a:srcRect r="623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Google Shape;194;p26"/>
          <p:cNvSpPr txBox="1">
            <a:spLocks noGrp="1"/>
          </p:cNvSpPr>
          <p:nvPr>
            <p:ph type="body" idx="4294967295"/>
          </p:nvPr>
        </p:nvSpPr>
        <p:spPr>
          <a:xfrm>
            <a:off x="311150" y="725488"/>
            <a:ext cx="4000500" cy="4349750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buClr>
                <a:srgbClr val="595959"/>
              </a:buClr>
              <a:buSzPts val="1400"/>
            </a:pPr>
            <a:r>
              <a:rPr lang="ru-RU" b="1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Замысел:</a:t>
            </a:r>
            <a:r>
              <a:rPr lang="ru-RU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666666"/>
                </a:solidFill>
                <a:latin typeface="Arial" charset="0"/>
                <a:cs typeface="Arial" charset="0"/>
              </a:rPr>
              <a:t>расширить представления учащихся о практическом применении материала учебных предметов через создание собственного проектного продукта.</a:t>
            </a:r>
          </a:p>
          <a:p>
            <a:pPr algn="just" eaLnBrk="1" hangingPunct="1">
              <a:lnSpc>
                <a:spcPct val="115000"/>
              </a:lnSpc>
              <a:spcBef>
                <a:spcPts val="1600"/>
              </a:spcBef>
              <a:buSzPts val="1400"/>
              <a:buFont typeface="Arial" charset="0"/>
              <a:buChar char="-"/>
            </a:pPr>
            <a:r>
              <a:rPr lang="ru-RU" dirty="0" smtClean="0">
                <a:latin typeface="Arial" charset="0"/>
                <a:cs typeface="Arial" charset="0"/>
              </a:rPr>
              <a:t>возможность учиться “без парты”;</a:t>
            </a:r>
          </a:p>
          <a:p>
            <a:pPr algn="just" eaLnBrk="1" hangingPunct="1">
              <a:lnSpc>
                <a:spcPct val="115000"/>
              </a:lnSpc>
              <a:buSzPts val="1400"/>
              <a:buFont typeface="Arial" charset="0"/>
              <a:buChar char="-"/>
            </a:pPr>
            <a:r>
              <a:rPr lang="ru-RU" dirty="0" smtClean="0">
                <a:latin typeface="Arial" charset="0"/>
                <a:cs typeface="Arial" charset="0"/>
              </a:rPr>
              <a:t>развитие </a:t>
            </a:r>
            <a:r>
              <a:rPr lang="ru-RU" dirty="0" err="1" smtClean="0">
                <a:latin typeface="Arial" charset="0"/>
                <a:cs typeface="Arial" charset="0"/>
              </a:rPr>
              <a:t>soft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skills</a:t>
            </a:r>
            <a:r>
              <a:rPr lang="ru-RU" dirty="0" smtClean="0">
                <a:latin typeface="Arial" charset="0"/>
                <a:cs typeface="Arial" charset="0"/>
              </a:rPr>
              <a:t> (“мягких навыков”);</a:t>
            </a:r>
          </a:p>
          <a:p>
            <a:pPr algn="just" eaLnBrk="1" hangingPunct="1">
              <a:lnSpc>
                <a:spcPct val="115000"/>
              </a:lnSpc>
              <a:buSzPts val="1400"/>
              <a:buFont typeface="Arial" charset="0"/>
              <a:buChar char="-"/>
            </a:pPr>
            <a:r>
              <a:rPr lang="ru-RU" dirty="0" smtClean="0">
                <a:latin typeface="Arial" charset="0"/>
                <a:cs typeface="Arial" charset="0"/>
              </a:rPr>
              <a:t>формирование проектной и сетевой компетентностей;</a:t>
            </a:r>
          </a:p>
          <a:p>
            <a:pPr algn="just" eaLnBrk="1" hangingPunct="1">
              <a:lnSpc>
                <a:spcPct val="115000"/>
              </a:lnSpc>
              <a:buSzPts val="1400"/>
              <a:buFont typeface="Arial" charset="0"/>
              <a:buChar char="-"/>
            </a:pPr>
            <a:r>
              <a:rPr lang="ru-RU" dirty="0" smtClean="0">
                <a:latin typeface="Arial" charset="0"/>
                <a:cs typeface="Arial" charset="0"/>
              </a:rPr>
              <a:t>изучение и использование сетевых средств, сервисов, </a:t>
            </a:r>
            <a:r>
              <a:rPr lang="ru-RU" dirty="0" err="1" smtClean="0">
                <a:latin typeface="Arial" charset="0"/>
                <a:cs typeface="Arial" charset="0"/>
              </a:rPr>
              <a:t>вебинарных</a:t>
            </a:r>
            <a:r>
              <a:rPr lang="ru-RU" dirty="0" smtClean="0">
                <a:latin typeface="Arial" charset="0"/>
                <a:cs typeface="Arial" charset="0"/>
              </a:rPr>
              <a:t> платформ;</a:t>
            </a:r>
          </a:p>
          <a:p>
            <a:pPr algn="just" eaLnBrk="1" hangingPunct="1">
              <a:lnSpc>
                <a:spcPct val="115000"/>
              </a:lnSpc>
              <a:buSzPts val="1400"/>
              <a:buFont typeface="Arial" charset="0"/>
              <a:buChar char="-"/>
            </a:pPr>
            <a:r>
              <a:rPr lang="ru-RU" dirty="0" smtClean="0">
                <a:latin typeface="Arial" charset="0"/>
                <a:cs typeface="Arial" charset="0"/>
              </a:rPr>
              <a:t>освоение способов сбора информации из самых разных источников (“живые уроки”, лекции и мастер-классы специалистов, Интернет-ресурсы, обмен информацией и т.д.)</a:t>
            </a:r>
          </a:p>
        </p:txBody>
      </p:sp>
      <p:sp>
        <p:nvSpPr>
          <p:cNvPr id="79875" name="Google Shape;195;p26"/>
          <p:cNvSpPr>
            <a:spLocks noChangeArrowheads="1"/>
          </p:cNvSpPr>
          <p:nvPr/>
        </p:nvSpPr>
        <p:spPr bwMode="auto">
          <a:xfrm>
            <a:off x="0" y="152400"/>
            <a:ext cx="9144000" cy="47942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919191"/>
              </a:gs>
            </a:gsLst>
            <a:lin ang="8100000"/>
          </a:gra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9876" name="Google Shape;196;p26"/>
          <p:cNvSpPr txBox="1">
            <a:spLocks noGrp="1"/>
          </p:cNvSpPr>
          <p:nvPr>
            <p:ph type="title" idx="4294967295"/>
          </p:nvPr>
        </p:nvSpPr>
        <p:spPr>
          <a:xfrm>
            <a:off x="311150" y="69272"/>
            <a:ext cx="8521700" cy="573088"/>
          </a:xfrm>
        </p:spPr>
        <p:txBody>
          <a:bodyPr/>
          <a:lstStyle/>
          <a:p>
            <a:pPr eaLnBrk="1" hangingPunct="1">
              <a:buSzPts val="2800"/>
            </a:pPr>
            <a:r>
              <a:rPr lang="ru-RU" sz="1600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Игровая образовательная сессия “PRO науку и искусство</a:t>
            </a:r>
            <a:r>
              <a:rPr lang="ru-RU" sz="1600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br>
              <a:rPr lang="ru-RU" sz="1600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600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Научный руководитель: Трояновская Н.И., </a:t>
            </a:r>
            <a:r>
              <a:rPr lang="ru-RU" sz="1600" dirty="0" err="1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к.п.н</a:t>
            </a:r>
            <a:r>
              <a:rPr lang="ru-RU" sz="1600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., зам. директора по УВР</a:t>
            </a:r>
            <a:endParaRPr lang="ru-RU" sz="1600" dirty="0" smtClean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9877" name="Google Shape;197;p26"/>
          <p:cNvPicPr preferRelativeResize="0">
            <a:picLocks noChangeAspect="1" noChangeArrowheads="1"/>
          </p:cNvPicPr>
          <p:nvPr/>
        </p:nvPicPr>
        <p:blipFill>
          <a:blip r:embed="rId4"/>
          <a:srcRect l="17580" t="19856" r="17352" b="20882"/>
          <a:stretch>
            <a:fillRect/>
          </a:stretch>
        </p:blipFill>
        <p:spPr bwMode="auto">
          <a:xfrm>
            <a:off x="5041900" y="2308225"/>
            <a:ext cx="36195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Google Shape;198;p2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1900" y="725488"/>
            <a:ext cx="36195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Google Shape;203;p27"/>
          <p:cNvPicPr preferRelativeResize="0">
            <a:picLocks noChangeAspect="1" noChangeArrowheads="1"/>
          </p:cNvPicPr>
          <p:nvPr/>
        </p:nvPicPr>
        <p:blipFill>
          <a:blip r:embed="rId3"/>
          <a:srcRect r="6235"/>
          <a:stretch>
            <a:fillRect/>
          </a:stretch>
        </p:blipFill>
        <p:spPr bwMode="auto">
          <a:xfrm>
            <a:off x="0" y="1111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Google Shape;204;p27"/>
          <p:cNvSpPr txBox="1">
            <a:spLocks noGrp="1"/>
          </p:cNvSpPr>
          <p:nvPr>
            <p:ph type="body" idx="4294967295"/>
          </p:nvPr>
        </p:nvSpPr>
        <p:spPr>
          <a:xfrm>
            <a:off x="4791075" y="792163"/>
            <a:ext cx="4000500" cy="4351337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  <a:buSzPts val="1400"/>
            </a:pPr>
            <a:r>
              <a:rPr lang="ru-RU" smtClean="0">
                <a:solidFill>
                  <a:srgbClr val="595959"/>
                </a:solidFill>
                <a:latin typeface="Arial" charset="0"/>
                <a:cs typeface="Arial" charset="0"/>
              </a:rPr>
              <a:t> 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81923" name="Google Shape;205;p27"/>
          <p:cNvSpPr>
            <a:spLocks noChangeArrowheads="1"/>
          </p:cNvSpPr>
          <p:nvPr/>
        </p:nvSpPr>
        <p:spPr bwMode="auto">
          <a:xfrm>
            <a:off x="0" y="152400"/>
            <a:ext cx="9144000" cy="47942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919191"/>
              </a:gs>
            </a:gsLst>
            <a:lin ang="8100000"/>
          </a:gra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1924" name="Google Shape;206;p27"/>
          <p:cNvSpPr txBox="1">
            <a:spLocks noGrp="1"/>
          </p:cNvSpPr>
          <p:nvPr>
            <p:ph type="title" idx="4294967295"/>
          </p:nvPr>
        </p:nvSpPr>
        <p:spPr>
          <a:xfrm>
            <a:off x="311150" y="152400"/>
            <a:ext cx="8521700" cy="573088"/>
          </a:xfrm>
        </p:spPr>
        <p:txBody>
          <a:bodyPr/>
          <a:lstStyle/>
          <a:p>
            <a:pPr algn="ctr" eaLnBrk="1" hangingPunct="1">
              <a:buSzPts val="2800"/>
            </a:pPr>
            <a:r>
              <a:rPr lang="ru-RU" sz="200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Игровая образовательная сессия “PRO науку и искусство”</a:t>
            </a:r>
          </a:p>
        </p:txBody>
      </p:sp>
      <p:sp>
        <p:nvSpPr>
          <p:cNvPr id="81925" name="Google Shape;207;p27"/>
          <p:cNvSpPr>
            <a:spLocks noChangeArrowheads="1"/>
          </p:cNvSpPr>
          <p:nvPr/>
        </p:nvSpPr>
        <p:spPr bwMode="auto">
          <a:xfrm>
            <a:off x="1604963" y="688975"/>
            <a:ext cx="1939925" cy="623888"/>
          </a:xfrm>
          <a:prstGeom prst="wedgeRectCallout">
            <a:avLst>
              <a:gd name="adj1" fmla="val 18505"/>
              <a:gd name="adj2" fmla="val 5073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100"/>
              <a:t>Установочные занятия (экспресс-курсы, лекции и т.д.)</a:t>
            </a:r>
          </a:p>
        </p:txBody>
      </p:sp>
      <p:sp>
        <p:nvSpPr>
          <p:cNvPr id="81926" name="Google Shape;208;p27"/>
          <p:cNvSpPr>
            <a:spLocks noChangeArrowheads="1"/>
          </p:cNvSpPr>
          <p:nvPr/>
        </p:nvSpPr>
        <p:spPr bwMode="auto">
          <a:xfrm>
            <a:off x="358775" y="688975"/>
            <a:ext cx="1246188" cy="623888"/>
          </a:xfrm>
          <a:prstGeom prst="wedgeRectCallout">
            <a:avLst>
              <a:gd name="adj1" fmla="val 14505"/>
              <a:gd name="adj2" fmla="val 5073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300"/>
              <a:t>Постановка задач сессии</a:t>
            </a:r>
          </a:p>
        </p:txBody>
      </p:sp>
      <p:sp>
        <p:nvSpPr>
          <p:cNvPr id="81927" name="Google Shape;209;p27"/>
          <p:cNvSpPr>
            <a:spLocks noChangeArrowheads="1"/>
          </p:cNvSpPr>
          <p:nvPr/>
        </p:nvSpPr>
        <p:spPr bwMode="auto">
          <a:xfrm>
            <a:off x="358775" y="1558925"/>
            <a:ext cx="2908300" cy="2811463"/>
          </a:xfrm>
          <a:prstGeom prst="wedgeRectCallout">
            <a:avLst>
              <a:gd name="adj1" fmla="val 21458"/>
              <a:gd name="adj2" fmla="val 5100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SzPts val="1700"/>
              <a:buFont typeface="Arial" charset="0"/>
              <a:buNone/>
            </a:pPr>
            <a:r>
              <a:rPr lang="ru-RU" sz="1600"/>
              <a:t>Исследование образовательной ситуации, проблематизация, идея изобретения.</a:t>
            </a:r>
          </a:p>
          <a:p>
            <a:pPr algn="just">
              <a:buClr>
                <a:srgbClr val="000000"/>
              </a:buClr>
              <a:buSzPts val="1700"/>
              <a:buFont typeface="Arial" charset="0"/>
              <a:buNone/>
            </a:pPr>
            <a:endParaRPr lang="ru-RU" sz="1600"/>
          </a:p>
          <a:p>
            <a:pPr algn="just">
              <a:buClr>
                <a:srgbClr val="000000"/>
              </a:buClr>
              <a:buSzPts val="1700"/>
              <a:buFont typeface="Arial" charset="0"/>
              <a:buNone/>
            </a:pPr>
            <a:r>
              <a:rPr lang="ru-RU" sz="1600"/>
              <a:t>Мастер-классы, экскурсии, лекции специалистов (заполнение информационных карт, освоение сетевых инструментов)</a:t>
            </a:r>
          </a:p>
        </p:txBody>
      </p:sp>
      <p:sp>
        <p:nvSpPr>
          <p:cNvPr id="81928" name="Google Shape;210;p27"/>
          <p:cNvSpPr>
            <a:spLocks noChangeArrowheads="1"/>
          </p:cNvSpPr>
          <p:nvPr/>
        </p:nvSpPr>
        <p:spPr bwMode="auto">
          <a:xfrm>
            <a:off x="3371850" y="1562100"/>
            <a:ext cx="2976563" cy="2811463"/>
          </a:xfrm>
          <a:prstGeom prst="wedgeRectCallout">
            <a:avLst>
              <a:gd name="adj1" fmla="val 16204"/>
              <a:gd name="adj2" fmla="val 51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600"/>
              <a:t>Проектирование изобретения «на расстоянии» (распределение сил внутри команды в зависимости от наличия ресурсов, интереса, способностей и т.п.)</a:t>
            </a:r>
          </a:p>
          <a:p>
            <a:pPr algn="just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600"/>
              <a:t>Промежуточные онлайн-встречи (отчет о работе, коррекция и т.п.)</a:t>
            </a:r>
          </a:p>
        </p:txBody>
      </p:sp>
      <p:sp>
        <p:nvSpPr>
          <p:cNvPr id="81929" name="Google Shape;211;p27"/>
          <p:cNvSpPr>
            <a:spLocks noChangeArrowheads="1"/>
          </p:cNvSpPr>
          <p:nvPr/>
        </p:nvSpPr>
        <p:spPr bwMode="auto">
          <a:xfrm>
            <a:off x="6418263" y="1554163"/>
            <a:ext cx="2527300" cy="2811462"/>
          </a:xfrm>
          <a:prstGeom prst="wedgeRectCallout">
            <a:avLst>
              <a:gd name="adj1" fmla="val 20995"/>
              <a:gd name="adj2" fmla="val 51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r>
              <a:rPr lang="ru-RU"/>
              <a:t>Представление результатов проектирования. Рефлексия. Продумывание доработки проектов, продолжение проекта и т.д.</a:t>
            </a:r>
          </a:p>
        </p:txBody>
      </p:sp>
      <p:sp>
        <p:nvSpPr>
          <p:cNvPr id="81930" name="Google Shape;212;p27"/>
          <p:cNvSpPr>
            <a:spLocks noChangeArrowheads="1"/>
          </p:cNvSpPr>
          <p:nvPr/>
        </p:nvSpPr>
        <p:spPr bwMode="auto">
          <a:xfrm>
            <a:off x="3543300" y="688975"/>
            <a:ext cx="2008188" cy="623888"/>
          </a:xfrm>
          <a:prstGeom prst="wedgeRectCallout">
            <a:avLst>
              <a:gd name="adj1" fmla="val -75856"/>
              <a:gd name="adj2" fmla="val 89338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700"/>
              <a:buFont typeface="Arial" charset="0"/>
              <a:buNone/>
            </a:pPr>
            <a:r>
              <a:rPr lang="ru-RU" sz="1200"/>
              <a:t>Сбор информации («живые уроки», мастер-классы)</a:t>
            </a:r>
          </a:p>
        </p:txBody>
      </p:sp>
      <p:sp>
        <p:nvSpPr>
          <p:cNvPr id="81931" name="Google Shape;213;p27"/>
          <p:cNvSpPr>
            <a:spLocks noChangeArrowheads="1"/>
          </p:cNvSpPr>
          <p:nvPr/>
        </p:nvSpPr>
        <p:spPr bwMode="auto">
          <a:xfrm>
            <a:off x="5551488" y="688975"/>
            <a:ext cx="1938337" cy="623888"/>
          </a:xfrm>
          <a:prstGeom prst="wedgeRectCallout">
            <a:avLst>
              <a:gd name="adj1" fmla="val -48032"/>
              <a:gd name="adj2" fmla="val 8198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600"/>
              <a:t>Проектирование</a:t>
            </a:r>
          </a:p>
        </p:txBody>
      </p:sp>
      <p:sp>
        <p:nvSpPr>
          <p:cNvPr id="81932" name="Google Shape;214;p27"/>
          <p:cNvSpPr>
            <a:spLocks noChangeArrowheads="1"/>
          </p:cNvSpPr>
          <p:nvPr/>
        </p:nvSpPr>
        <p:spPr bwMode="auto">
          <a:xfrm>
            <a:off x="7489825" y="688975"/>
            <a:ext cx="1489075" cy="623888"/>
          </a:xfrm>
          <a:prstGeom prst="wedgeRectCallout">
            <a:avLst>
              <a:gd name="adj1" fmla="val -18718"/>
              <a:gd name="adj2" fmla="val 8933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ru-RU" sz="1200"/>
              <a:t>Представление результатов сессии</a:t>
            </a:r>
          </a:p>
        </p:txBody>
      </p:sp>
      <p:pic>
        <p:nvPicPr>
          <p:cNvPr id="81933" name="Google Shape;215;p2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356100"/>
            <a:ext cx="16462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Google Shape;216;p2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9588" y="4191000"/>
            <a:ext cx="20859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935" name="Google Shape;217;p27"/>
          <p:cNvCxnSpPr>
            <a:cxnSpLocks noChangeShapeType="1"/>
            <a:stCxn id="81925" idx="2"/>
          </p:cNvCxnSpPr>
          <p:nvPr/>
        </p:nvCxnSpPr>
        <p:spPr bwMode="auto">
          <a:xfrm flipH="1">
            <a:off x="2559050" y="1312863"/>
            <a:ext cx="15875" cy="249237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Google Shape;222;p28"/>
          <p:cNvPicPr preferRelativeResize="0">
            <a:picLocks noChangeAspect="1" noChangeArrowheads="1"/>
          </p:cNvPicPr>
          <p:nvPr/>
        </p:nvPicPr>
        <p:blipFill>
          <a:blip r:embed="rId3"/>
          <a:srcRect r="623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Google Shape;223;p28"/>
          <p:cNvSpPr txBox="1">
            <a:spLocks noGrp="1"/>
          </p:cNvSpPr>
          <p:nvPr>
            <p:ph type="body" idx="4294967295"/>
          </p:nvPr>
        </p:nvSpPr>
        <p:spPr>
          <a:xfrm>
            <a:off x="4802188" y="792163"/>
            <a:ext cx="4000500" cy="4351337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  <a:buSzPts val="1400"/>
            </a:pPr>
            <a:r>
              <a:rPr lang="ru-RU" smtClean="0">
                <a:solidFill>
                  <a:srgbClr val="595959"/>
                </a:solidFill>
                <a:latin typeface="Arial" charset="0"/>
                <a:cs typeface="Arial" charset="0"/>
              </a:rPr>
              <a:t> 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83971" name="Google Shape;224;p28"/>
          <p:cNvSpPr>
            <a:spLocks noChangeArrowheads="1"/>
          </p:cNvSpPr>
          <p:nvPr/>
        </p:nvSpPr>
        <p:spPr bwMode="auto">
          <a:xfrm>
            <a:off x="0" y="152400"/>
            <a:ext cx="9144000" cy="47942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919191"/>
              </a:gs>
            </a:gsLst>
            <a:lin ang="8100000"/>
          </a:gra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3972" name="Google Shape;225;p28"/>
          <p:cNvSpPr txBox="1">
            <a:spLocks noGrp="1"/>
          </p:cNvSpPr>
          <p:nvPr>
            <p:ph type="title" idx="4294967295"/>
          </p:nvPr>
        </p:nvSpPr>
        <p:spPr>
          <a:xfrm>
            <a:off x="311150" y="152400"/>
            <a:ext cx="8521700" cy="573088"/>
          </a:xfrm>
        </p:spPr>
        <p:txBody>
          <a:bodyPr/>
          <a:lstStyle/>
          <a:p>
            <a:pPr algn="ctr" eaLnBrk="1" hangingPunct="1">
              <a:buSzPts val="2800"/>
            </a:pPr>
            <a:r>
              <a:rPr lang="ru-RU" sz="200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Игровая образовательная сессия “PRO науку и искусство”</a:t>
            </a:r>
          </a:p>
        </p:txBody>
      </p:sp>
      <p:sp>
        <p:nvSpPr>
          <p:cNvPr id="83973" name="Google Shape;226;p28"/>
          <p:cNvSpPr txBox="1">
            <a:spLocks noChangeArrowheads="1"/>
          </p:cNvSpPr>
          <p:nvPr/>
        </p:nvSpPr>
        <p:spPr bwMode="auto">
          <a:xfrm>
            <a:off x="4332288" y="833438"/>
            <a:ext cx="4438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b="1">
                <a:solidFill>
                  <a:srgbClr val="434343"/>
                </a:solidFill>
              </a:rPr>
              <a:t>Широкий спектр предметных и межпредметных направлений сессии: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b="1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- “История и география, биология”;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- “Математика”;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- “Технология и искусство”;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- “Филология”;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- “Английский язык”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cxnSp>
        <p:nvCxnSpPr>
          <p:cNvPr id="83974" name="Google Shape;227;p28"/>
          <p:cNvCxnSpPr>
            <a:cxnSpLocks noChangeShapeType="1"/>
          </p:cNvCxnSpPr>
          <p:nvPr/>
        </p:nvCxnSpPr>
        <p:spPr bwMode="auto">
          <a:xfrm>
            <a:off x="6297613" y="2760663"/>
            <a:ext cx="0" cy="392112"/>
          </a:xfrm>
          <a:prstGeom prst="straightConnector1">
            <a:avLst/>
          </a:prstGeom>
          <a:noFill/>
          <a:ln w="19050">
            <a:solidFill>
              <a:srgbClr val="666666"/>
            </a:solidFill>
            <a:round/>
            <a:headEnd/>
            <a:tailEnd type="triangle" w="med" len="med"/>
          </a:ln>
        </p:spPr>
      </p:cxnSp>
      <p:sp>
        <p:nvSpPr>
          <p:cNvPr id="83975" name="Google Shape;228;p28"/>
          <p:cNvSpPr txBox="1">
            <a:spLocks noChangeArrowheads="1"/>
          </p:cNvSpPr>
          <p:nvPr/>
        </p:nvSpPr>
        <p:spPr bwMode="auto">
          <a:xfrm>
            <a:off x="4408488" y="3221038"/>
            <a:ext cx="4341812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Изобретения детей:+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Знакомство, интерес: +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Новый/другой опыт: +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Знания, умения: +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Викторины, игры:+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83976" name="Google Shape;229;p28"/>
          <p:cNvPicPr preferRelativeResize="0">
            <a:picLocks noChangeAspect="1" noChangeArrowheads="1"/>
          </p:cNvPicPr>
          <p:nvPr/>
        </p:nvPicPr>
        <p:blipFill>
          <a:blip r:embed="rId4"/>
          <a:srcRect l="38753" t="51620" r="38396" b="22290"/>
          <a:stretch>
            <a:fillRect/>
          </a:stretch>
        </p:blipFill>
        <p:spPr bwMode="auto">
          <a:xfrm>
            <a:off x="7559675" y="1368425"/>
            <a:ext cx="15287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Google Shape;230;p28"/>
          <p:cNvPicPr preferRelativeResize="0">
            <a:picLocks noChangeAspect="1" noChangeArrowheads="1"/>
          </p:cNvPicPr>
          <p:nvPr/>
        </p:nvPicPr>
        <p:blipFill>
          <a:blip r:embed="rId5"/>
          <a:srcRect l="37241" t="39911" r="38773" b="38983"/>
          <a:stretch>
            <a:fillRect/>
          </a:stretch>
        </p:blipFill>
        <p:spPr bwMode="auto">
          <a:xfrm>
            <a:off x="7432675" y="3594100"/>
            <a:ext cx="16303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Google Shape;231;p28"/>
          <p:cNvPicPr preferRelativeResize="0">
            <a:picLocks noChangeAspect="1" noChangeArrowheads="1"/>
          </p:cNvPicPr>
          <p:nvPr/>
        </p:nvPicPr>
        <p:blipFill>
          <a:blip r:embed="rId6"/>
          <a:srcRect l="37721" t="36208" r="37924" b="46275"/>
          <a:stretch>
            <a:fillRect/>
          </a:stretch>
        </p:blipFill>
        <p:spPr bwMode="auto">
          <a:xfrm>
            <a:off x="7456488" y="2582863"/>
            <a:ext cx="16287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9" name="Google Shape;232;p28"/>
          <p:cNvPicPr preferRelativeResize="0">
            <a:picLocks noChangeAspect="1" noChangeArrowheads="1"/>
          </p:cNvPicPr>
          <p:nvPr/>
        </p:nvPicPr>
        <p:blipFill>
          <a:blip r:embed="rId7"/>
          <a:srcRect l="1633" t="8270" r="26733" b="22221"/>
          <a:stretch>
            <a:fillRect/>
          </a:stretch>
        </p:blipFill>
        <p:spPr bwMode="auto">
          <a:xfrm>
            <a:off x="1377950" y="725488"/>
            <a:ext cx="29543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Google Shape;233;p28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63" y="1535113"/>
            <a:ext cx="2198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1" name="Text Box 15"/>
          <p:cNvSpPr txBox="1">
            <a:spLocks noChangeArrowheads="1"/>
          </p:cNvSpPr>
          <p:nvPr/>
        </p:nvSpPr>
        <p:spPr bwMode="auto">
          <a:xfrm>
            <a:off x="285750" y="3036888"/>
            <a:ext cx="388778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Электронная книга «Загадки треугольника»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Интерактивная карта «История медицины»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Электронная книга кроссвордов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Интерактивный альманах «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PROSTO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 нобелевских лауреатах»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Карта промыслов Нижегородской и Томской областей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1377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3"/>
          <a:srcRect l="28316"/>
          <a:stretch>
            <a:fillRect/>
          </a:stretch>
        </p:blipFill>
        <p:spPr bwMode="auto">
          <a:xfrm>
            <a:off x="5402263" y="617538"/>
            <a:ext cx="37417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282</Words>
  <Application>Microsoft Office PowerPoint</Application>
  <PresentationFormat>Экран (16:9)</PresentationFormat>
  <Paragraphs>39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Simple Light</vt:lpstr>
      <vt:lpstr>Игровая образовательная сессия “PRO науку и искусство” Научный руководитель: Трояновская Н.И., к.п.н., зам. директора по УВР</vt:lpstr>
      <vt:lpstr>Игровая образовательная сессия “PRO науку и искусство”</vt:lpstr>
      <vt:lpstr>Игровая образовательная сессия “PRO науку и искусство”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Тояновская</cp:lastModifiedBy>
  <cp:revision>14</cp:revision>
  <dcterms:modified xsi:type="dcterms:W3CDTF">2020-11-27T09:51:59Z</dcterms:modified>
</cp:coreProperties>
</file>