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sldIdLst>
    <p:sldId id="262" r:id="rId2"/>
    <p:sldId id="318" r:id="rId3"/>
    <p:sldId id="319" r:id="rId4"/>
    <p:sldId id="320" r:id="rId5"/>
    <p:sldId id="263" r:id="rId6"/>
    <p:sldId id="264" r:id="rId7"/>
    <p:sldId id="265" r:id="rId8"/>
    <p:sldId id="266" r:id="rId9"/>
    <p:sldId id="296" r:id="rId10"/>
    <p:sldId id="302" r:id="rId11"/>
    <p:sldId id="303" r:id="rId12"/>
    <p:sldId id="297" r:id="rId13"/>
    <p:sldId id="299" r:id="rId14"/>
    <p:sldId id="300" r:id="rId15"/>
    <p:sldId id="301" r:id="rId16"/>
    <p:sldId id="304" r:id="rId17"/>
    <p:sldId id="305" r:id="rId18"/>
    <p:sldId id="306" r:id="rId19"/>
    <p:sldId id="277" r:id="rId20"/>
    <p:sldId id="307" r:id="rId21"/>
    <p:sldId id="278" r:id="rId22"/>
    <p:sldId id="279" r:id="rId23"/>
    <p:sldId id="287" r:id="rId24"/>
    <p:sldId id="309" r:id="rId25"/>
    <p:sldId id="310" r:id="rId26"/>
    <p:sldId id="313" r:id="rId27"/>
    <p:sldId id="337" r:id="rId28"/>
    <p:sldId id="321" r:id="rId29"/>
    <p:sldId id="322" r:id="rId30"/>
    <p:sldId id="323" r:id="rId31"/>
    <p:sldId id="324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CC"/>
    <a:srgbClr val="6600CC"/>
    <a:srgbClr val="0000CC"/>
    <a:srgbClr val="3333CC"/>
    <a:srgbClr val="0000FF"/>
    <a:srgbClr val="0099FF"/>
    <a:srgbClr val="FF0000"/>
    <a:srgbClr val="6600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80" d="100"/>
          <a:sy n="80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44;&#1080;&#1089;&#1089;&#1077;&#1088;&#1090;&#1072;&#1094;&#1080;&#1103;\&#1043;&#1083;&#1072;&#1074;&#1072;%203\&#1050;&#1086;&#1085;&#1089;&#1090;%20&#1101;&#1082;&#1089;&#1087;&#1077;&#1088;&#1080;&#1084;&#1077;&#1085;&#1090;.xlsx" TargetMode="External"/><Relationship Id="rId1" Type="http://schemas.openxmlformats.org/officeDocument/2006/relationships/image" Target="../media/image4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44;&#1080;&#1089;&#1089;&#1077;&#1088;&#1090;&#1072;&#1094;&#1080;&#1103;\&#1043;&#1083;&#1072;&#1074;&#1072;%203\&#1050;&#1086;&#1085;&#1089;&#1090;%20&#1101;&#1082;&#1089;&#1087;&#1077;&#1088;&#1080;&#1084;&#1077;&#1085;&#1090;.xlsx" TargetMode="External"/><Relationship Id="rId1" Type="http://schemas.openxmlformats.org/officeDocument/2006/relationships/image" Target="../media/image4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81;%20&#1089;&#1090;&#1086;&#1083;\&#1044;&#1080;&#1089;&#1089;&#1077;&#1088;&#1090;&#1072;&#1094;&#1080;&#1103;_&#1089;&#1073;&#1086;&#1088;&#1082;&#1072;\&#1044;&#1080;&#1089;&#1089;&#1077;&#1088;&#1090;&#1072;&#1094;&#1080;&#1103;\&#1043;&#1083;&#1072;&#1074;&#1072;%203\&#1050;&#1085;&#1080;&#1075;&#1072;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81;%20&#1089;&#1090;&#1086;&#1083;\&#1044;&#1080;&#1089;&#1089;&#1077;&#1088;&#1090;&#1072;&#1094;&#1080;&#1103;_&#1089;&#1073;&#1086;&#1088;&#1082;&#1072;\&#1101;&#1082;&#1089;&#1087;&#1077;&#1088;_&#1052;&#1072;&#1085;&#1085;&#1072;%20&#1091;&#1080;&#1090;&#1085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chemeClr val="tx2">
                    <a:lumMod val="75000"/>
                  </a:schemeClr>
                </a:solidFill>
              </a:defRPr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ЗАДАНИЙ НА КОНТРОЛЬ И ОЦЕНКУ</a:t>
            </a:r>
            <a:r>
              <a:rPr lang="ru-RU" sz="1800" baseline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УЧАЩИМИСЯ 4 КЛАССОВ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СОШ №186</c:v>
          </c:tx>
          <c:invertIfNegative val="0"/>
          <c:val>
            <c:numRef>
              <c:f>Лист1!$B$32:$I$32</c:f>
              <c:numCache>
                <c:formatCode>General</c:formatCode>
                <c:ptCount val="8"/>
                <c:pt idx="0">
                  <c:v>0.29000000000000031</c:v>
                </c:pt>
                <c:pt idx="1">
                  <c:v>0.5</c:v>
                </c:pt>
                <c:pt idx="2">
                  <c:v>0.70000000000000062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0.4</c:v>
                </c:pt>
                <c:pt idx="7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05-4CA3-8B6B-3ADF2AE48015}"/>
            </c:ext>
          </c:extLst>
        </c:ser>
        <c:ser>
          <c:idx val="1"/>
          <c:order val="1"/>
          <c:tx>
            <c:v>МОШРО</c:v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val>
            <c:numRef>
              <c:f>Лист1!$B$33:$I$33</c:f>
              <c:numCache>
                <c:formatCode>General</c:formatCode>
                <c:ptCount val="8"/>
                <c:pt idx="0">
                  <c:v>0.8</c:v>
                </c:pt>
                <c:pt idx="1">
                  <c:v>0.91</c:v>
                </c:pt>
                <c:pt idx="2">
                  <c:v>0.95000000000000062</c:v>
                </c:pt>
                <c:pt idx="3">
                  <c:v>0.8</c:v>
                </c:pt>
                <c:pt idx="4">
                  <c:v>1</c:v>
                </c:pt>
                <c:pt idx="5">
                  <c:v>1</c:v>
                </c:pt>
                <c:pt idx="6">
                  <c:v>0.70000000000000062</c:v>
                </c:pt>
                <c:pt idx="7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05-4CA3-8B6B-3ADF2AE48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4147456"/>
        <c:axId val="64148992"/>
      </c:barChart>
      <c:catAx>
        <c:axId val="641474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4148992"/>
        <c:crosses val="autoZero"/>
        <c:auto val="1"/>
        <c:lblAlgn val="ctr"/>
        <c:lblOffset val="100"/>
        <c:noMultiLvlLbl val="0"/>
      </c:catAx>
      <c:valAx>
        <c:axId val="64148992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800"/>
            </a:pPr>
            <a:endParaRPr lang="ru-RU"/>
          </a:p>
        </c:txPr>
        <c:crossAx val="641474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ВЫПОЛНЕНИЕ ЗАДАНИЙ НА КОНТРОЛЬ И ОЦЕНКУ УЧАЩИМИСЯ 6 КЛАССОВ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СОШ №186</c:v>
          </c:tx>
          <c:invertIfNegative val="0"/>
          <c:val>
            <c:numRef>
              <c:f>Лист1!$B$12:$I$12</c:f>
              <c:numCache>
                <c:formatCode>General</c:formatCode>
                <c:ptCount val="8"/>
                <c:pt idx="0">
                  <c:v>0.28571428571428686</c:v>
                </c:pt>
                <c:pt idx="1">
                  <c:v>0.60000000000000064</c:v>
                </c:pt>
                <c:pt idx="2">
                  <c:v>0.58000000000000007</c:v>
                </c:pt>
                <c:pt idx="3">
                  <c:v>1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3E-4AE7-9101-BBC60DC53B9C}"/>
            </c:ext>
          </c:extLst>
        </c:ser>
        <c:ser>
          <c:idx val="1"/>
          <c:order val="1"/>
          <c:tx>
            <c:v>МОШРО</c:v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val>
            <c:numRef>
              <c:f>Лист1!$B$23:$I$23</c:f>
              <c:numCache>
                <c:formatCode>General</c:formatCode>
                <c:ptCount val="8"/>
                <c:pt idx="0">
                  <c:v>0.74285714285714277</c:v>
                </c:pt>
                <c:pt idx="1">
                  <c:v>0.91666666666666652</c:v>
                </c:pt>
                <c:pt idx="2">
                  <c:v>0.94000000000000061</c:v>
                </c:pt>
                <c:pt idx="3">
                  <c:v>0.8</c:v>
                </c:pt>
                <c:pt idx="4">
                  <c:v>1</c:v>
                </c:pt>
                <c:pt idx="5">
                  <c:v>0.82500000000000062</c:v>
                </c:pt>
                <c:pt idx="6">
                  <c:v>1</c:v>
                </c:pt>
                <c:pt idx="7">
                  <c:v>0.96666666666666667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3E-4AE7-9101-BBC60DC53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4850176"/>
        <c:axId val="64856064"/>
      </c:barChart>
      <c:catAx>
        <c:axId val="648501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64856064"/>
        <c:crosses val="autoZero"/>
        <c:auto val="1"/>
        <c:lblAlgn val="ctr"/>
        <c:lblOffset val="100"/>
        <c:noMultiLvlLbl val="0"/>
      </c:catAx>
      <c:valAx>
        <c:axId val="64856064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800"/>
            </a:pPr>
            <a:endParaRPr lang="ru-RU"/>
          </a:p>
        </c:txPr>
        <c:crossAx val="648501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ВЫПОЛНЕНИЕ ЗАДАНИЙ УЧАЩИМИСЯ 5</a:t>
            </a:r>
            <a:r>
              <a:rPr lang="ru-RU" baseline="0"/>
              <a:t> КЛАССОВ</a:t>
            </a:r>
            <a:endParaRPr lang="ru-RU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ЭК</c:v>
          </c:tx>
          <c:invertIfNegative val="0"/>
          <c:cat>
            <c:numRef>
              <c:f>Лист5!$B$33:$J$33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10</c:v>
                </c:pt>
                <c:pt idx="5">
                  <c:v>11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</c:numCache>
            </c:numRef>
          </c:cat>
          <c:val>
            <c:numRef>
              <c:f>Лист5!$B$31:$J$31</c:f>
              <c:numCache>
                <c:formatCode>General</c:formatCode>
                <c:ptCount val="9"/>
                <c:pt idx="0">
                  <c:v>0.92</c:v>
                </c:pt>
                <c:pt idx="1">
                  <c:v>0.8</c:v>
                </c:pt>
                <c:pt idx="2">
                  <c:v>0.56699999999999995</c:v>
                </c:pt>
                <c:pt idx="3">
                  <c:v>0.875</c:v>
                </c:pt>
                <c:pt idx="4">
                  <c:v>0.81</c:v>
                </c:pt>
                <c:pt idx="5">
                  <c:v>0.78666700000000001</c:v>
                </c:pt>
                <c:pt idx="6">
                  <c:v>0.92</c:v>
                </c:pt>
                <c:pt idx="7">
                  <c:v>0.72</c:v>
                </c:pt>
                <c:pt idx="8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25-45D6-9D14-709A222C57E5}"/>
            </c:ext>
          </c:extLst>
        </c:ser>
        <c:ser>
          <c:idx val="1"/>
          <c:order val="1"/>
          <c:tx>
            <c:v>КК</c:v>
          </c:tx>
          <c:invertIfNegative val="0"/>
          <c:cat>
            <c:numRef>
              <c:f>Лист5!$B$33:$J$33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10</c:v>
                </c:pt>
                <c:pt idx="5">
                  <c:v>11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</c:numCache>
            </c:numRef>
          </c:cat>
          <c:val>
            <c:numRef>
              <c:f>Лист5!$B$32:$J$32</c:f>
              <c:numCache>
                <c:formatCode>General</c:formatCode>
                <c:ptCount val="9"/>
                <c:pt idx="0">
                  <c:v>0.76200000000000001</c:v>
                </c:pt>
                <c:pt idx="1">
                  <c:v>0.26</c:v>
                </c:pt>
                <c:pt idx="2">
                  <c:v>0.17299999999999999</c:v>
                </c:pt>
                <c:pt idx="3">
                  <c:v>0.73899999999999999</c:v>
                </c:pt>
                <c:pt idx="4">
                  <c:v>0.69499999999999995</c:v>
                </c:pt>
                <c:pt idx="5">
                  <c:v>0.26</c:v>
                </c:pt>
                <c:pt idx="6">
                  <c:v>0.87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25-45D6-9D14-709A222C57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0756736"/>
        <c:axId val="80786560"/>
      </c:barChart>
      <c:catAx>
        <c:axId val="8075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0786560"/>
        <c:crosses val="autoZero"/>
        <c:auto val="1"/>
        <c:lblAlgn val="ctr"/>
        <c:lblOffset val="100"/>
        <c:noMultiLvlLbl val="0"/>
      </c:catAx>
      <c:valAx>
        <c:axId val="807865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807567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Уровень сформированности действий контроля и оценки учащихся 5 классов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ЭК</c:v>
          </c:tx>
          <c:invertIfNegative val="0"/>
          <c:cat>
            <c:strRef>
              <c:f>Лист3!$B$1:$H$1</c:f>
              <c:strCache>
                <c:ptCount val="7"/>
                <c:pt idx="0">
                  <c:v>выделение действий, проверяемых заданием</c:v>
                </c:pt>
                <c:pt idx="1">
                  <c:v>выделение действий, необходимых для решения задачи</c:v>
                </c:pt>
                <c:pt idx="2">
                  <c:v>составление "плана действий"</c:v>
                </c:pt>
                <c:pt idx="3">
                  <c:v>сопоставление полученных данных с образцом</c:v>
                </c:pt>
                <c:pt idx="4">
                  <c:v>выделение ошибкоопасных мест</c:v>
                </c:pt>
                <c:pt idx="5">
                  <c:v>характеристика ошибок и причин их возникновения</c:v>
                </c:pt>
                <c:pt idx="6">
                  <c:v>подбор средств и заданий для ликвидации трудностей</c:v>
                </c:pt>
              </c:strCache>
            </c:strRef>
          </c:cat>
          <c:val>
            <c:numRef>
              <c:f>Лист3!$L$30:$Q$30</c:f>
              <c:numCache>
                <c:formatCode>General</c:formatCode>
                <c:ptCount val="6"/>
                <c:pt idx="0">
                  <c:v>0.92142857142857137</c:v>
                </c:pt>
                <c:pt idx="1">
                  <c:v>0.81428571428571428</c:v>
                </c:pt>
                <c:pt idx="2">
                  <c:v>0.9285714285714286</c:v>
                </c:pt>
                <c:pt idx="3">
                  <c:v>0.9285714285714286</c:v>
                </c:pt>
                <c:pt idx="4">
                  <c:v>1</c:v>
                </c:pt>
                <c:pt idx="5">
                  <c:v>0.8258928571428571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93-499B-ACAE-C43A0482D5E6}"/>
            </c:ext>
          </c:extLst>
        </c:ser>
        <c:ser>
          <c:idx val="1"/>
          <c:order val="1"/>
          <c:tx>
            <c:v>КК</c:v>
          </c:tx>
          <c:invertIfNegative val="0"/>
          <c:cat>
            <c:strRef>
              <c:f>Лист3!$B$1:$H$1</c:f>
              <c:strCache>
                <c:ptCount val="7"/>
                <c:pt idx="0">
                  <c:v>выделение действий, проверяемых заданием</c:v>
                </c:pt>
                <c:pt idx="1">
                  <c:v>выделение действий, необходимых для решения задачи</c:v>
                </c:pt>
                <c:pt idx="2">
                  <c:v>составление "плана действий"</c:v>
                </c:pt>
                <c:pt idx="3">
                  <c:v>сопоставление полученных данных с образцом</c:v>
                </c:pt>
                <c:pt idx="4">
                  <c:v>выделение ошибкоопасных мест</c:v>
                </c:pt>
                <c:pt idx="5">
                  <c:v>характеристика ошибок и причин их возникновения</c:v>
                </c:pt>
                <c:pt idx="6">
                  <c:v>подбор средств и заданий для ликвидации трудностей</c:v>
                </c:pt>
              </c:strCache>
            </c:strRef>
          </c:cat>
          <c:val>
            <c:numRef>
              <c:f>Лист3!$L$59:$Q$59</c:f>
              <c:numCache>
                <c:formatCode>General</c:formatCode>
                <c:ptCount val="6"/>
                <c:pt idx="0">
                  <c:v>0.1357142857142857</c:v>
                </c:pt>
                <c:pt idx="1">
                  <c:v>0.27142857142857141</c:v>
                </c:pt>
                <c:pt idx="2">
                  <c:v>0</c:v>
                </c:pt>
                <c:pt idx="3">
                  <c:v>0.38392857142857145</c:v>
                </c:pt>
                <c:pt idx="4">
                  <c:v>0.39285714285714285</c:v>
                </c:pt>
                <c:pt idx="5">
                  <c:v>0.2544642857142857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93-499B-ACAE-C43A0482D5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0150528"/>
        <c:axId val="60232832"/>
      </c:barChart>
      <c:catAx>
        <c:axId val="60150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0232832"/>
        <c:crosses val="autoZero"/>
        <c:auto val="1"/>
        <c:lblAlgn val="ctr"/>
        <c:lblOffset val="100"/>
        <c:noMultiLvlLbl val="0"/>
      </c:catAx>
      <c:valAx>
        <c:axId val="60232832"/>
        <c:scaling>
          <c:orientation val="minMax"/>
        </c:scaling>
        <c:delete val="0"/>
        <c:axPos val="b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601505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5DEF29-3D0E-4B86-8F93-17EA8AB8BC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199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Элегантный абстрактный\Elegant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5327576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5013176"/>
            <a:ext cx="3643278" cy="115212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56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67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Элегантный абстрактный\ElegantSlid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331913" y="260350"/>
            <a:ext cx="7488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331913" y="1557338"/>
            <a:ext cx="749935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-31750" y="6638925"/>
            <a:ext cx="1335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chemeClr val="bg1"/>
                </a:solidFill>
                <a:latin typeface="Baskerville Old Face" pitchFamily="18" charset="0"/>
              </a:rPr>
              <a:t>ProPowerPoint.Ru</a:t>
            </a:r>
            <a:endParaRPr lang="ru-RU" sz="12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39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Содержимое 4"/>
          <p:cNvSpPr>
            <a:spLocks noGrp="1"/>
          </p:cNvSpPr>
          <p:nvPr>
            <p:ph idx="1"/>
          </p:nvPr>
        </p:nvSpPr>
        <p:spPr>
          <a:xfrm>
            <a:off x="1475656" y="1600200"/>
            <a:ext cx="7273057" cy="15414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dirty="0" smtClean="0"/>
              <a:t>Технология формирования действий контроля и оценки учащихся 5-6  классов в обучении математике</a:t>
            </a: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900113" y="3429000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/>
              <a:t>13.00.02 – теория и методика обучения и воспитания (математика)</a:t>
            </a: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3995738" y="4437063"/>
            <a:ext cx="4608512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b="1"/>
              <a:t>Трояновская Наталья Ивановна</a:t>
            </a:r>
          </a:p>
          <a:p>
            <a:pPr eaLnBrk="1" hangingPunct="1"/>
            <a:endParaRPr lang="ru-RU"/>
          </a:p>
          <a:p>
            <a:pPr eaLnBrk="1" hangingPunct="1">
              <a:lnSpc>
                <a:spcPts val="1600"/>
              </a:lnSpc>
            </a:pPr>
            <a:r>
              <a:rPr lang="ru-RU"/>
              <a:t>Научный руководитель:</a:t>
            </a:r>
          </a:p>
          <a:p>
            <a:pPr eaLnBrk="1" hangingPunct="1">
              <a:lnSpc>
                <a:spcPts val="1600"/>
              </a:lnSpc>
            </a:pPr>
            <a:endParaRPr lang="ru-RU"/>
          </a:p>
          <a:p>
            <a:pPr eaLnBrk="1" hangingPunct="1">
              <a:lnSpc>
                <a:spcPts val="1600"/>
              </a:lnSpc>
            </a:pPr>
            <a:r>
              <a:rPr lang="ru-RU" sz="2000"/>
              <a:t>Перевощикова Елена Николаевна</a:t>
            </a:r>
            <a:r>
              <a:rPr lang="ru-RU"/>
              <a:t>,</a:t>
            </a:r>
          </a:p>
          <a:p>
            <a:pPr eaLnBrk="1" hangingPunct="1"/>
            <a:r>
              <a:rPr lang="ru-RU" i="1"/>
              <a:t>доктор педагогических наук, профессор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84213" y="333375"/>
            <a:ext cx="79200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600"/>
              <a:t>Нижегородский государственный педагогический университет им. К.Минина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 smtClean="0">
                <a:solidFill>
                  <a:srgbClr val="003399"/>
                </a:solidFill>
              </a:rPr>
              <a:t>ПОЛОЖЕНИЯ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выносимое на защиту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12800" indent="1270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теоретико-методологическую основу формирования у учащихся действий контроля и оценки составляют системный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подходы, которые позволяют рассматривать процесс формирования этих действий как систему, а сами действия в качестве основных компонентов учебной деятельности, и выстраивать процесс формирования действий контроля и оценки с учетом специфики обучения математике и учебной математической деятельности.</a:t>
            </a:r>
          </a:p>
          <a:p>
            <a:pPr marL="812800" indent="12700">
              <a:buFontTx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 smtClean="0">
                <a:solidFill>
                  <a:srgbClr val="003399"/>
                </a:solidFill>
              </a:rPr>
              <a:t>ПОЛОЖЕНИЯ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Второе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выносимое на защиту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38163" indent="17463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формирования действий контроля и оценки должна быть направлена на изменение контрольно-оценочной деятельности учителя путем передачи части функций контроля и оценки от учителя к ученику, и состоит в обеспечении соответствия внешнего контроля, осуществляемого учителем, и внутреннего контроля, который осуществляет ученик за своими действиями в процессе учебной деятельности.</a:t>
            </a:r>
          </a:p>
          <a:p>
            <a:pPr marL="812800" indent="12700">
              <a:buFontTx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1259632" y="1196753"/>
            <a:ext cx="7571631" cy="864096"/>
          </a:xfrm>
          <a:ln w="38100">
            <a:solidFill>
              <a:srgbClr val="0000FF"/>
            </a:solidFill>
          </a:ln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Технология формирования действий контроля и оценки учащихся 5-6 классов в обучении математике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992486" y="2060848"/>
            <a:ext cx="6251922" cy="4176464"/>
            <a:chOff x="1704454" y="2060848"/>
            <a:chExt cx="6251922" cy="4176464"/>
          </a:xfrm>
        </p:grpSpPr>
        <p:cxnSp>
          <p:nvCxnSpPr>
            <p:cNvPr id="5" name="Прямая со стрелкой 4"/>
            <p:cNvCxnSpPr/>
            <p:nvPr/>
          </p:nvCxnSpPr>
          <p:spPr>
            <a:xfrm>
              <a:off x="2123728" y="2060848"/>
              <a:ext cx="0" cy="86409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>
              <a:off x="3563888" y="2060848"/>
              <a:ext cx="0" cy="86409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4716016" y="2060848"/>
              <a:ext cx="0" cy="86409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6084168" y="2060848"/>
              <a:ext cx="0" cy="86409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7380312" y="2060848"/>
              <a:ext cx="0" cy="86409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04454" y="2924944"/>
              <a:ext cx="923330" cy="3312368"/>
            </a:xfrm>
            <a:prstGeom prst="rect">
              <a:avLst/>
            </a:prstGeom>
            <a:noFill/>
            <a:ln w="38100">
              <a:solidFill>
                <a:srgbClr val="0000FF"/>
              </a:solidFill>
            </a:ln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ЦЕЛЕВОЙ КОМПОНЕНТ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72606" y="2924944"/>
              <a:ext cx="923330" cy="3312368"/>
            </a:xfrm>
            <a:prstGeom prst="rect">
              <a:avLst/>
            </a:prstGeom>
            <a:noFill/>
            <a:ln w="38100">
              <a:solidFill>
                <a:srgbClr val="0000FF"/>
              </a:solidFill>
            </a:ln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ПРОЦЕССУАЛЬНЫЙ КОМПОНЕНТ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68750" y="2924944"/>
              <a:ext cx="923330" cy="3312368"/>
            </a:xfrm>
            <a:prstGeom prst="rect">
              <a:avLst/>
            </a:prstGeom>
            <a:noFill/>
            <a:ln w="38100">
              <a:solidFill>
                <a:srgbClr val="0000FF"/>
              </a:solidFill>
            </a:ln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СОДЕРЖАТЕЛЬНЫЙ КОМПОНЕНТ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64894" y="2924944"/>
              <a:ext cx="923330" cy="3312368"/>
            </a:xfrm>
            <a:prstGeom prst="rect">
              <a:avLst/>
            </a:prstGeom>
            <a:noFill/>
            <a:ln w="38100">
              <a:solidFill>
                <a:srgbClr val="0000FF"/>
              </a:solidFill>
            </a:ln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ОРГАНИЗАЦИОННЫЙ КОМПОНЕНТ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33046" y="2924944"/>
              <a:ext cx="923330" cy="3312368"/>
            </a:xfrm>
            <a:prstGeom prst="rect">
              <a:avLst/>
            </a:prstGeom>
            <a:noFill/>
            <a:ln w="38100">
              <a:solidFill>
                <a:srgbClr val="0000FF"/>
              </a:solidFill>
            </a:ln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РЕЗУЛЬТАТИВНЫЙ КОМПОНЕНТ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1331640" y="0"/>
            <a:ext cx="7488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ОСНОВНОЕ СОДЕРЖАНИЕ РАБОТЫ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соответствии с целями, гипотезой и поставленными задачами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1259632" y="1196752"/>
            <a:ext cx="7571631" cy="4968551"/>
          </a:xfrm>
          <a:ln w="38100">
            <a:noFill/>
          </a:ln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Технология формирования действий контроля и оценки учащихся 5-6 классов в обучении математике</a:t>
            </a:r>
          </a:p>
          <a:p>
            <a:pPr marL="0" algn="just">
              <a:spcBef>
                <a:spcPts val="0"/>
              </a:spcBef>
              <a:buFontTx/>
              <a:buNone/>
              <a:defRPr/>
            </a:pPr>
            <a:endParaRPr lang="ru-RU" sz="2400" b="1" dirty="0" smtClean="0"/>
          </a:p>
          <a:p>
            <a:pPr marL="0" indent="630238" algn="just">
              <a:spcBef>
                <a:spcPts val="0"/>
              </a:spcBef>
              <a:buFontTx/>
              <a:buNone/>
              <a:defRPr/>
            </a:pPr>
            <a:r>
              <a:rPr lang="ru-RU" sz="2400" b="1" dirty="0" smtClean="0"/>
              <a:t>Первый  цикл: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/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подготовке и проведении стартовой работы для выявления уровня математической подготовки и наличия у учащихся действий контроля и оценки;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анализе результатов стартовой работы, демонстрации, в использовании учащимися приемов взаимоконтроля, взаимопроверки, повторной проверки, поэтапного выполнения действий;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создании условий для выполнения самостоятельной работы и построения «карты знаний».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331640" y="0"/>
            <a:ext cx="7488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ОСНОВНОЕ СОДЕРЖАНИЕ РАБОТЫ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соответствии с целями, гипотезой и поставленными задачами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1259632" y="1196753"/>
            <a:ext cx="7571631" cy="5328592"/>
          </a:xfrm>
          <a:ln w="38100">
            <a:noFill/>
          </a:ln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Технология формирования действий контроля и оценки учащихся 5-6 классов в обучении математике</a:t>
            </a:r>
          </a:p>
          <a:p>
            <a:pPr marL="0" indent="539750" algn="just">
              <a:spcBef>
                <a:spcPts val="0"/>
              </a:spcBef>
              <a:buFontTx/>
              <a:buNone/>
              <a:defRPr/>
            </a:pPr>
            <a:r>
              <a:rPr lang="ru-RU" sz="2400" b="1" dirty="0" smtClean="0"/>
              <a:t>Второй  цикл: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выполнение учащимися заданий на актуализацию прошлого опыта и заданий «на разрыв» перед изучением новой темы школьного курса математики;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сопоставление способов решения известной и новой задачи и выделение параметров для сравнения и усвоения нового способа действий;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использование приемов взаимоконтроля, взаимопроверки, прикидки результата, поэтапного выполнения действий;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составление учащимися «плана действий» к конкретно-практическим задачам;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выполнение системы упражнений на усвоение математических знаний и умений на основе анализа выполнения каждого шага, входящего в «план действий»;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закрепление математического способа действий и действий контроля и оценки в процессе выполнения следующих типов задач: поиск «</a:t>
            </a:r>
            <a:r>
              <a:rPr lang="ru-RU" sz="1650" dirty="0" err="1" smtClean="0">
                <a:latin typeface="Times New Roman" pitchFamily="18" charset="0"/>
                <a:cs typeface="Times New Roman" pitchFamily="18" charset="0"/>
              </a:rPr>
              <a:t>ошибкоопасных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» мест в заданиях, установление недостатка или избытка данных, построение взаимосвязанных задач, группировка задач по способам их решения;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выполнение самостоятельной работы и подготовка презентации ее результатов.</a:t>
            </a:r>
            <a:endParaRPr lang="ru-RU" sz="16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331640" y="0"/>
            <a:ext cx="7488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ОСНОВНОЕ СОДЕРЖАНИЕ РАБОТЫ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соответствии с целями, гипотезой и поставленными задачами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1259632" y="1196753"/>
            <a:ext cx="7571631" cy="5328592"/>
          </a:xfrm>
          <a:ln w="38100">
            <a:noFill/>
          </a:ln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Технология формирования действий контроля и оценки учащихся 5-6 классов в обучении математике</a:t>
            </a:r>
          </a:p>
          <a:p>
            <a:pPr marL="0" indent="539750" algn="just">
              <a:spcBef>
                <a:spcPts val="0"/>
              </a:spcBef>
              <a:buFontTx/>
              <a:buNone/>
              <a:defRPr/>
            </a:pPr>
            <a:endParaRPr lang="ru-RU" sz="2400" b="1" dirty="0" smtClean="0"/>
          </a:p>
          <a:p>
            <a:pPr marL="0" indent="539750" algn="just">
              <a:spcBef>
                <a:spcPts val="0"/>
              </a:spcBef>
              <a:buFontTx/>
              <a:buNone/>
              <a:defRPr/>
            </a:pPr>
            <a:r>
              <a:rPr lang="ru-RU" sz="2400" b="1" dirty="0" smtClean="0"/>
              <a:t>Третий  цикл: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выполнение трехуровневых заданий и установление степени решения учебной задачи;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оформление «карты знаний» по итогам изучения темы;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выявление нерешенных проблем;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сопоставление результатов всех видов работ и сравнение их результатов со стартовой работой;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оформление «карты знаний».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331640" y="0"/>
            <a:ext cx="7488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ОСНОВНОЕ СОДЕРЖАНИЕ РАБОТЫ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соответствии с целями, гипотезой и поставленными задачами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 smtClean="0">
                <a:solidFill>
                  <a:srgbClr val="003399"/>
                </a:solidFill>
              </a:rPr>
              <a:t>ПОЛОЖЕНИЯ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Третье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выносимое на защиту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7463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основными компонентами технологии формирования действий контроля и оценки являются: целевой, содержательный, процессуальный, организационный, результативный.</a:t>
            </a:r>
          </a:p>
          <a:p>
            <a:pPr marL="812800" indent="12700">
              <a:buFontTx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1259632" y="1196753"/>
            <a:ext cx="7571631" cy="5328592"/>
          </a:xfrm>
          <a:ln w="38100">
            <a:noFill/>
          </a:ln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 bwMode="auto">
          <a:xfrm>
            <a:off x="1259632" y="1412776"/>
            <a:ext cx="7488237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Типы заданий на формирование действий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контроля и оценки:</a:t>
            </a:r>
          </a:p>
          <a:p>
            <a:pPr marL="514350" indent="-514350" algn="just"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постановку и решение учебной задачи,</a:t>
            </a:r>
          </a:p>
          <a:p>
            <a:pPr marL="514350" indent="-514350" algn="just"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поиск ошибок, </a:t>
            </a:r>
          </a:p>
          <a:p>
            <a:pPr marL="514350" indent="-514350" algn="just"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выявление избыточных данных и установление степени полноты условий задачи, </a:t>
            </a:r>
          </a:p>
          <a:p>
            <a:pPr marL="514350" indent="-514350" algn="just"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построение и видение «ловушек», </a:t>
            </a:r>
          </a:p>
          <a:p>
            <a:pPr marL="514350" indent="-514350" algn="just"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выявление взаимосвязанных задач,</a:t>
            </a:r>
          </a:p>
          <a:p>
            <a:pPr marL="514350" indent="-514350" algn="just"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содержательную рефлексию.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31640" y="0"/>
            <a:ext cx="7488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ОСНОВНОЕ СОДЕРЖАНИЕ РАБОТЫ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соответствии с целями, гипотезой и поставленными задачами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1259632" y="1196753"/>
            <a:ext cx="7571631" cy="5328592"/>
          </a:xfrm>
          <a:ln w="38100">
            <a:noFill/>
          </a:ln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331640" y="0"/>
            <a:ext cx="7488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ОСНОВНОЕ СОДЕРЖАНИЕ РАБОТЫ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соответствии с целями, гипотезой и поставленными задачами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945" t="39066" r="24460" b="7973"/>
          <a:stretch>
            <a:fillRect/>
          </a:stretch>
        </p:blipFill>
        <p:spPr bwMode="auto">
          <a:xfrm>
            <a:off x="539552" y="1124744"/>
            <a:ext cx="842493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 smtClean="0">
                <a:solidFill>
                  <a:srgbClr val="003399"/>
                </a:solidFill>
              </a:rPr>
              <a:t>ПОЛОЖЕНИЯ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Четвертое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выносимое на защиту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7463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упражнений по совместному формированию специальных (предметных) действий и действий контроля и оценки должна включать следующие типы: 1) на постановку и решение учебной задачи, 2) на поиск ошибок, 3) на выявление избыточных данных и степени полноты условий задачи, 4) на построение и видение «ловушек», 5) на выявление взаимосвязанных задач, 6) на содержательную рефлексию.</a:t>
            </a:r>
          </a:p>
          <a:p>
            <a:pPr indent="17463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12800" indent="12700">
              <a:buFontTx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 smtClean="0">
                <a:solidFill>
                  <a:srgbClr val="003399"/>
                </a:solidFill>
              </a:rPr>
              <a:t>АКТУАЛЬНОСТЬ ИССЛЕДОВАНИЯ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043608" y="1412775"/>
            <a:ext cx="7272808" cy="5184576"/>
            <a:chOff x="1043608" y="1412775"/>
            <a:chExt cx="7272808" cy="5184576"/>
          </a:xfrm>
        </p:grpSpPr>
        <p:sp>
          <p:nvSpPr>
            <p:cNvPr id="6" name="Стрелка вправо 5"/>
            <p:cNvSpPr/>
            <p:nvPr/>
          </p:nvSpPr>
          <p:spPr>
            <a:xfrm>
              <a:off x="1043608" y="1412775"/>
              <a:ext cx="3816424" cy="3528392"/>
            </a:xfrm>
            <a:prstGeom prst="rightArrow">
              <a:avLst>
                <a:gd name="adj1" fmla="val 56950"/>
                <a:gd name="adj2" fmla="val 22214"/>
              </a:avLst>
            </a:prstGeom>
            <a:ln>
              <a:solidFill>
                <a:srgbClr val="0033C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трелка вправо 6"/>
            <p:cNvSpPr/>
            <p:nvPr/>
          </p:nvSpPr>
          <p:spPr>
            <a:xfrm rot="10800000">
              <a:off x="4355976" y="2420887"/>
              <a:ext cx="3960440" cy="4176464"/>
            </a:xfrm>
            <a:prstGeom prst="rightArrow">
              <a:avLst>
                <a:gd name="adj1" fmla="val 56950"/>
                <a:gd name="adj2" fmla="val 22214"/>
              </a:avLst>
            </a:prstGeom>
            <a:ln>
              <a:solidFill>
                <a:srgbClr val="00339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2204863"/>
              <a:ext cx="324036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Требования ФГОС к системе оценки достижения планируемых результатов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16016" y="3428999"/>
              <a:ext cx="345638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Недостаточная согласованность контрольно-оценочной деятельности учителя и учащихся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1259632" y="1196753"/>
            <a:ext cx="7571631" cy="5328592"/>
          </a:xfrm>
          <a:ln w="38100">
            <a:noFill/>
          </a:ln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1"/>
          <p:cNvSpPr txBox="1">
            <a:spLocks/>
          </p:cNvSpPr>
          <p:nvPr/>
        </p:nvSpPr>
        <p:spPr bwMode="auto">
          <a:xfrm>
            <a:off x="1259632" y="1340768"/>
            <a:ext cx="749935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Методическое обеспечение процесса формирования у учащихся действий контроля и оценки: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ехнологическая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карта по каждой теме;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календарно-тематическое планирование с указанием места, времени и содержания контрольно-оценочных действий учителя и учащихся;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ценочные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листы;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роверочные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работы (стартовая, текущие, итоговая);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иагностические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задания (на «входе» и «выходе», задания текущей диагностики);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адания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для самостоятельной работы;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абрис «карты знаний».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331640" y="0"/>
            <a:ext cx="7488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ОСНОВНОЕ СОДЕРЖАНИЕ РАБОТЫ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соответствии с целями, гипотезой и поставленными задачами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 smtClean="0">
                <a:solidFill>
                  <a:srgbClr val="003399"/>
                </a:solidFill>
              </a:rPr>
              <a:t>ПОЛОЖЕНИЯ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Пятое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выносимое на защиту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7463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методическое обеспечение процесса формирования у учащихся действий контроля и оценки должно включать технологическую карту по каждой теме, календарно-тематическое планирование с указанием места, времени и содержания контрольно-оценочных действий учителя и учащихся, оценочные листы, проверочные работы (стартовую, текущие, итоговую), диагностические задания (на входе и выходе, текущую диагностику), задания для самостоятельной работы, абрис «карты знаний».</a:t>
            </a:r>
          </a:p>
          <a:p>
            <a:pPr indent="17463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12800" indent="12700">
              <a:buFontTx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 smtClean="0">
                <a:solidFill>
                  <a:srgbClr val="003399"/>
                </a:solidFill>
              </a:rPr>
              <a:t>ПОЛОЖЕНИЯ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Шестое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, выносимое на защиту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контрольно-оценочная самостоятельность учащихся определяется по степени выполнения специально составленных заданий, направленных на осуществление действий контроля и оценки и характеризуется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сформированностью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следующих умений: выделять и контролировать правильность выполнения действий в процессе решения математической задачи, выделять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ошибкоопасные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места» в задачах; устанавливать причины возникновения ошибок; анализировать изменение своих оценок; осуществлять выбор заданий для самостоятельного выполнения; устанавливать связи между понятиями курса математики по «карте знаний».</a:t>
            </a:r>
          </a:p>
          <a:p>
            <a:pPr indent="17463" algn="just">
              <a:buFontTx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12800" indent="12700">
              <a:buFontTx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defRPr/>
            </a:pPr>
            <a:r>
              <a:rPr lang="ru-RU" sz="3200" b="1" dirty="0" smtClean="0">
                <a:solidFill>
                  <a:srgbClr val="003399"/>
                </a:solidFill>
              </a:rPr>
              <a:t>ЭКСПЕРИМЕНТ. КОНСТАТИРУЮЩИЙ ЭТАП</a:t>
            </a:r>
            <a:endParaRPr lang="ru-RU" sz="3200" b="1" dirty="0">
              <a:solidFill>
                <a:srgbClr val="003399"/>
              </a:solidFill>
            </a:endParaRPr>
          </a:p>
        </p:txBody>
      </p:sp>
      <p:sp>
        <p:nvSpPr>
          <p:cNvPr id="14338" name="Содержимое 1"/>
          <p:cNvSpPr>
            <a:spLocks noGrp="1"/>
          </p:cNvSpPr>
          <p:nvPr>
            <p:ph idx="1"/>
          </p:nvPr>
        </p:nvSpPr>
        <p:spPr>
          <a:xfrm>
            <a:off x="1331913" y="1557338"/>
            <a:ext cx="7499350" cy="2303709"/>
          </a:xfrm>
        </p:spPr>
        <p:txBody>
          <a:bodyPr/>
          <a:lstStyle/>
          <a:p>
            <a:pPr algn="just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Задачи:</a:t>
            </a:r>
          </a:p>
          <a:p>
            <a:pPr algn="just">
              <a:buNone/>
            </a:pPr>
            <a:r>
              <a:rPr lang="ru-RU" sz="2800" dirty="0" smtClean="0"/>
              <a:t>- установить исходный уровень владения учащимися действиями контроля и оценки;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установить исходный уровень математических знаний и умений.</a:t>
            </a:r>
          </a:p>
          <a:p>
            <a:pPr algn="just"/>
            <a:endParaRPr lang="ru-RU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defRPr/>
            </a:pPr>
            <a:r>
              <a:rPr lang="ru-RU" sz="3200" b="1" dirty="0" smtClean="0">
                <a:solidFill>
                  <a:srgbClr val="003399"/>
                </a:solidFill>
              </a:rPr>
              <a:t>ЭКСПЕРИМЕНТ. КОНСТАТИРУЮЩИЙ ЭТАП</a:t>
            </a:r>
            <a:endParaRPr lang="ru-RU" sz="3200" b="1" dirty="0">
              <a:solidFill>
                <a:srgbClr val="003399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03446" y="1182238"/>
          <a:ext cx="784887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defRPr/>
            </a:pPr>
            <a:r>
              <a:rPr lang="ru-RU" sz="3200" b="1" dirty="0" smtClean="0">
                <a:solidFill>
                  <a:srgbClr val="003399"/>
                </a:solidFill>
              </a:rPr>
              <a:t>ЭКСПЕРИМЕНТ. КОНСТАТИРУЮЩИЙ ЭТАП</a:t>
            </a:r>
            <a:endParaRPr lang="ru-RU" sz="3200" b="1" dirty="0">
              <a:solidFill>
                <a:srgbClr val="003399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55576" y="1268760"/>
          <a:ext cx="81369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331913" y="260350"/>
            <a:ext cx="7488237" cy="1143000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3200" b="1" dirty="0" smtClean="0">
                <a:solidFill>
                  <a:srgbClr val="003399"/>
                </a:solidFill>
              </a:rPr>
              <a:t>ЭКСПЕРИМЕНТ. ФОРМИРУЮЩИЙ ЭТАП</a:t>
            </a:r>
            <a:endParaRPr lang="ru-RU" sz="3200" b="1" dirty="0">
              <a:solidFill>
                <a:srgbClr val="003399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187624" y="1196752"/>
          <a:ext cx="734481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331913" y="260350"/>
            <a:ext cx="7488237" cy="1143000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3200" b="1" dirty="0" smtClean="0">
                <a:solidFill>
                  <a:srgbClr val="003399"/>
                </a:solidFill>
              </a:rPr>
              <a:t>ЭКСПЕРИМЕНТ. ФОРМИРУЮЩИЙ ЭТАП</a:t>
            </a:r>
            <a:endParaRPr lang="ru-RU" sz="3200" b="1" dirty="0">
              <a:solidFill>
                <a:srgbClr val="003399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827584" y="1340768"/>
          <a:ext cx="79928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331913" y="260350"/>
            <a:ext cx="7488237" cy="1143000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3200" b="1" dirty="0" smtClean="0">
                <a:solidFill>
                  <a:srgbClr val="003399"/>
                </a:solidFill>
              </a:rPr>
              <a:t>НАУЧНАЯ НОВИЗНА</a:t>
            </a:r>
            <a:endParaRPr lang="ru-RU" sz="3200" b="1" dirty="0">
              <a:solidFill>
                <a:srgbClr val="003399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187624" y="1412776"/>
            <a:ext cx="7499350" cy="4968552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разработана технология формирования действий контроля и оценки, которая построена с учетом структуры учебной деятельности учащихся при изучении математики;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выделены составляющие действий контроля и оценки;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установлена связь между математическими действиями и действиями контроля и оценки и раскрыта специфика их совместного формирования при изучении математике;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разработаны типы заданий, направленных на формирование действий контроля и оценки.</a:t>
            </a:r>
          </a:p>
          <a:p>
            <a:pPr algn="just">
              <a:buFont typeface="Wingdings" pitchFamily="2" charset="2"/>
              <a:buChar char="ü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331913" y="260350"/>
            <a:ext cx="7488237" cy="1143000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3200" b="1" dirty="0" smtClean="0">
                <a:solidFill>
                  <a:srgbClr val="003399"/>
                </a:solidFill>
              </a:rPr>
              <a:t>ТЕОРЕТИЧЕСКАЯ ЗНАЧИМОСТЬ</a:t>
            </a:r>
            <a:endParaRPr lang="ru-RU" sz="3200" b="1" dirty="0">
              <a:solidFill>
                <a:srgbClr val="003399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187624" y="1412776"/>
            <a:ext cx="7499350" cy="4968552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выдвижение и обоснование положений, согласно которым основным механизмом формирования действий контроля и оценки у учащихся 5-6 классов является целенаправленная учебная деятельность  по выполнению специально составленной системы упражнений, в которой задания на освоение математических действий дополняются заданиями на формирование действий контроля и оценки.</a:t>
            </a:r>
          </a:p>
          <a:p>
            <a:pPr algn="just">
              <a:buFont typeface="Wingdings" pitchFamily="2" charset="2"/>
              <a:buChar char="ü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 smtClean="0">
                <a:solidFill>
                  <a:srgbClr val="003399"/>
                </a:solidFill>
              </a:rPr>
              <a:t>АКТУАЛЬНОСТЬ ИССЛЕДОВАНИЯ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043608" y="1412775"/>
            <a:ext cx="7272808" cy="5184576"/>
            <a:chOff x="1043608" y="1412775"/>
            <a:chExt cx="7272808" cy="5184576"/>
          </a:xfrm>
        </p:grpSpPr>
        <p:sp>
          <p:nvSpPr>
            <p:cNvPr id="6" name="Стрелка вправо 5"/>
            <p:cNvSpPr/>
            <p:nvPr/>
          </p:nvSpPr>
          <p:spPr>
            <a:xfrm>
              <a:off x="1043608" y="1412775"/>
              <a:ext cx="3816424" cy="3528392"/>
            </a:xfrm>
            <a:prstGeom prst="rightArrow">
              <a:avLst>
                <a:gd name="adj1" fmla="val 56950"/>
                <a:gd name="adj2" fmla="val 22214"/>
              </a:avLst>
            </a:prstGeom>
            <a:ln>
              <a:solidFill>
                <a:srgbClr val="0033C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трелка вправо 6"/>
            <p:cNvSpPr/>
            <p:nvPr/>
          </p:nvSpPr>
          <p:spPr>
            <a:xfrm rot="10800000">
              <a:off x="4355976" y="2420887"/>
              <a:ext cx="3960440" cy="4176464"/>
            </a:xfrm>
            <a:prstGeom prst="rightArrow">
              <a:avLst>
                <a:gd name="adj1" fmla="val 56950"/>
                <a:gd name="adj2" fmla="val 22214"/>
              </a:avLst>
            </a:prstGeom>
            <a:ln>
              <a:solidFill>
                <a:srgbClr val="00339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2204863"/>
              <a:ext cx="324036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Необходимость формирования действий контроля и оценки учащихся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16016" y="3428999"/>
              <a:ext cx="345638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Отсутствие технологии, направленной на освоение учениками контрольно-оценочной деятельности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331913" y="260350"/>
            <a:ext cx="7488237" cy="1143000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3200" b="1" dirty="0" smtClean="0">
                <a:solidFill>
                  <a:srgbClr val="003399"/>
                </a:solidFill>
              </a:rPr>
              <a:t>ПРАКТИЧЕСКАЯ ЗНАЧИМОСТЬ</a:t>
            </a:r>
            <a:endParaRPr lang="ru-RU" sz="3200" b="1" dirty="0">
              <a:solidFill>
                <a:srgbClr val="003399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115616" y="1196752"/>
            <a:ext cx="7499350" cy="5472608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применение на практике теоретических идей и методических рекомендаций по формированию у учащихся действия контроля и оценки способствует более осознанному усвоению учебного материала по математике;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разработанные технологические карты по учебным темам математики в 5-6 классах обеспечивают процесс формирования действий контроля и оценки у учащихся;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построение процесса обучения математике в течение года в соответствии с фазами постановки и совместного планирования задач года, решения учебных задач и фазой рефлексии, использование выделенных типов заданий на формирование действий контроля и оценки, приемов формирования указанных действий, различных форм организации учебной деятельности служат основой для дальнейшего развития действий контроля и оценки при обучении математике в основной школе;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результаты исследования могут быть использованы учителями в процессе обучения математике в 5-6 классах, в системе повышения квалификации учителей математики, в подготовке будущих учителей в педвузах.</a:t>
            </a:r>
          </a:p>
          <a:p>
            <a:pPr algn="just">
              <a:buFont typeface="Wingdings" pitchFamily="2" charset="2"/>
              <a:buChar char="ü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96752"/>
            <a:ext cx="7499350" cy="5140325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600" dirty="0" smtClean="0">
                <a:solidFill>
                  <a:schemeClr val="tx2"/>
                </a:solidFill>
              </a:rPr>
              <a:t>СПАСИБО</a:t>
            </a:r>
          </a:p>
          <a:p>
            <a:pPr algn="ctr">
              <a:buNone/>
            </a:pPr>
            <a:r>
              <a:rPr lang="ru-RU" sz="6600" dirty="0" smtClean="0">
                <a:solidFill>
                  <a:schemeClr val="tx2"/>
                </a:solidFill>
              </a:rPr>
              <a:t>ЗА ВНИМАНИЕ!</a:t>
            </a:r>
            <a:endParaRPr lang="ru-RU" sz="6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 smtClean="0">
                <a:solidFill>
                  <a:srgbClr val="003399"/>
                </a:solidFill>
              </a:rPr>
              <a:t>АКТУАЛЬНОСТЬ ИССЛЕДОВАНИЯ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043608" y="1268760"/>
            <a:ext cx="7416824" cy="5472608"/>
            <a:chOff x="1043608" y="1268760"/>
            <a:chExt cx="7416824" cy="5472608"/>
          </a:xfrm>
        </p:grpSpPr>
        <p:sp>
          <p:nvSpPr>
            <p:cNvPr id="6" name="Стрелка вправо 5"/>
            <p:cNvSpPr/>
            <p:nvPr/>
          </p:nvSpPr>
          <p:spPr>
            <a:xfrm>
              <a:off x="1043608" y="1268760"/>
              <a:ext cx="3816424" cy="4536505"/>
            </a:xfrm>
            <a:prstGeom prst="rightArrow">
              <a:avLst>
                <a:gd name="adj1" fmla="val 56950"/>
                <a:gd name="adj2" fmla="val 22214"/>
              </a:avLst>
            </a:prstGeom>
            <a:ln>
              <a:solidFill>
                <a:srgbClr val="0033C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трелка вправо 6"/>
            <p:cNvSpPr/>
            <p:nvPr/>
          </p:nvSpPr>
          <p:spPr>
            <a:xfrm rot="10800000">
              <a:off x="4499992" y="2564904"/>
              <a:ext cx="3960440" cy="4176464"/>
            </a:xfrm>
            <a:prstGeom prst="rightArrow">
              <a:avLst>
                <a:gd name="adj1" fmla="val 56950"/>
                <a:gd name="adj2" fmla="val 19282"/>
              </a:avLst>
            </a:prstGeom>
            <a:ln>
              <a:solidFill>
                <a:srgbClr val="00339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2204863"/>
              <a:ext cx="324036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Необходимость развития контрольно-оценочной самостоятельности в процессе обучения математике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88024" y="3717033"/>
              <a:ext cx="345638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Недостаточная разработанность данной проблемы в теории и методике обучения математике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 smtClean="0">
                <a:solidFill>
                  <a:srgbClr val="003399"/>
                </a:solidFill>
              </a:rPr>
              <a:t>ЦЕЛЬ ИССЛЕДОВАНИЯ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907704" y="1268413"/>
            <a:ext cx="6717184" cy="4525962"/>
          </a:xfrm>
        </p:spPr>
        <p:txBody>
          <a:bodyPr/>
          <a:lstStyle/>
          <a:p>
            <a:pPr marL="0" indent="1270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разработать технологию формирования у учащихся действий контроля и оценки, которая обеспечит развитие контрольно-оценочной самостоятельности учащихся и позволит повысить их уровень математической подготовки</a:t>
            </a:r>
          </a:p>
          <a:p>
            <a:pPr>
              <a:buFontTx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88237" cy="1143000"/>
          </a:xfrm>
        </p:spPr>
        <p:txBody>
          <a:bodyPr/>
          <a:lstStyle/>
          <a:p>
            <a:pPr algn="r"/>
            <a:r>
              <a:rPr lang="ru-RU" sz="3200" b="1" dirty="0" smtClean="0">
                <a:solidFill>
                  <a:srgbClr val="003399"/>
                </a:solidFill>
              </a:rPr>
              <a:t>ГИПОТЕЗА ИССЛЕДОВАНИЯ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71600" y="764704"/>
            <a:ext cx="7787382" cy="5832648"/>
          </a:xfrm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Если в процессе обучения учащихся математике использовать технологию формирования действий контроля и оценки,  в которой:</a:t>
            </a:r>
          </a:p>
          <a:p>
            <a:pPr algn="just">
              <a:spcBef>
                <a:spcPts val="0"/>
              </a:spcBef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технологический цикл учебного года включает три фазы (фазу постановки и совместного планирования задач учебного года, фазу решения учебных задач года и фазу рефлексии);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определены этапы реализации контрольно-оценочной деятельности учителя и соответствующие им этапы формирования действий контроля и оценки учащихся в ходе изучения каждой темы курса математики;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содержательную основу составляют учебные задачи и способы математических действий, формируемые в курсе умения, в том числе умения осуществлять контроль и оценку в процессе решения заданий на формирование действий контроля и оценки;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предусмотрены следующие формы организации учебной деятельности: построение «карты знаний», урок постановки учебной задачи, учебное занятие, урок-консультация, урок-мастерская, урок-презентация, урок-диагностика,</a:t>
            </a:r>
          </a:p>
          <a:p>
            <a:pPr marL="0" indent="381000" algn="just">
              <a:spcBef>
                <a:spcPts val="0"/>
              </a:spcBef>
              <a:buFontTx/>
              <a:buNone/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то это позволит целенаправленно формировать у учащихся действия контроля и оценки, обеспечивающих развитие контрольно-оценочной самостоятельности учащихся и повышение их уровня математической подготовки.</a:t>
            </a:r>
          </a:p>
          <a:p>
            <a:pPr algn="just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 smtClean="0">
                <a:solidFill>
                  <a:srgbClr val="003399"/>
                </a:solidFill>
              </a:rPr>
              <a:t>ЗАДАЧИ ИССЛЕДОВАНИЯ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835696" y="1600200"/>
            <a:ext cx="6851104" cy="5068888"/>
          </a:xfrm>
        </p:spPr>
        <p:txBody>
          <a:bodyPr/>
          <a:lstStyle/>
          <a:p>
            <a:pPr marL="12700" indent="-12700" algn="just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Выявить теоретические основы формирования у учащихся действий контроля и оценки в процессе обучения математике в 5-6 классах.</a:t>
            </a:r>
          </a:p>
          <a:p>
            <a:pPr marL="12700" indent="-12700" algn="just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Разработать технологию формирования у учащихся действий контроля и оценки в процессе обучения математике в 5-6 классах.</a:t>
            </a:r>
          </a:p>
          <a:p>
            <a:pPr marL="12700" indent="-12700" algn="just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Разработать задания на формирование у учащихся действий контроля и оценки и диагностические задания, позволяющие отслеживать становление контрольно-оценочной самостоятельности учащихся.</a:t>
            </a:r>
          </a:p>
          <a:p>
            <a:pPr marL="12700" indent="-12700" algn="just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Экспериментально проверить эффективность разработанной технологии формирования действий контроля и оценки.</a:t>
            </a:r>
          </a:p>
          <a:p>
            <a:pPr marL="12700" indent="-127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88237" cy="1143000"/>
          </a:xfrm>
        </p:spPr>
        <p:txBody>
          <a:bodyPr/>
          <a:lstStyle/>
          <a:p>
            <a:pPr algn="r"/>
            <a:r>
              <a:rPr lang="ru-RU" sz="3200" b="1" dirty="0" smtClean="0">
                <a:solidFill>
                  <a:srgbClr val="003399"/>
                </a:solidFill>
              </a:rPr>
              <a:t>ОСНОВНОЕ СОДЕРЖАНИЕ РАБОТЫ</a:t>
            </a:r>
            <a:br>
              <a:rPr lang="ru-RU" sz="3200" b="1" dirty="0" smtClean="0">
                <a:solidFill>
                  <a:srgbClr val="003399"/>
                </a:solidFill>
              </a:rPr>
            </a:br>
            <a:r>
              <a:rPr lang="ru-RU" sz="2000" b="1" dirty="0" smtClean="0">
                <a:solidFill>
                  <a:srgbClr val="003399"/>
                </a:solidFill>
              </a:rPr>
              <a:t>в соответствии с целями, гипотезой и поставленными задачами</a:t>
            </a:r>
          </a:p>
        </p:txBody>
      </p:sp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1331913" y="1557339"/>
            <a:ext cx="7499350" cy="4751982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Теоретические основы формирования у учащихся действий контроля и оценки при обучении математике в 5-6 классах: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подход к организации образовательного процесса;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теория построения системы упражнений по формированию умений;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концепции развивающего обучения;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технологический подход к построению учебного процесса,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уровневого подхода к оцениванию и диагностированию.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1259632" y="1196752"/>
            <a:ext cx="7571631" cy="5112569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соответствии с выявленными теоретическими основами были получены следующие результаты: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выделены составляющие действий контроля и оценки;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сформулированы учебные задачи курса математики 5-6 класса, математические способы действий;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дана характеристика приемов формирования действий контроля и оценки;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выделены объекты контроля и оценки со стороны учителя и учащихся;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обоснована необходимость разработки специальных заданий;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определены структурные компоненты и составные части технологии.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331640" y="0"/>
            <a:ext cx="7488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ОСНОВНОЕ СОДЕРЖАНИЕ РАБОТЫ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соответствии с целями, гипотезой и поставленными задачами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Elega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Elegant</Template>
  <TotalTime>3743</TotalTime>
  <Words>1612</Words>
  <Application>Microsoft Office PowerPoint</Application>
  <PresentationFormat>Экран (4:3)</PresentationFormat>
  <Paragraphs>148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Ariston</vt:lpstr>
      <vt:lpstr>Baskerville Old Face</vt:lpstr>
      <vt:lpstr>Calibri</vt:lpstr>
      <vt:lpstr>Times New Roman</vt:lpstr>
      <vt:lpstr>Wingdings</vt:lpstr>
      <vt:lpstr>Elegant</vt:lpstr>
      <vt:lpstr>Презентация PowerPoint</vt:lpstr>
      <vt:lpstr>АКТУАЛЬНОСТЬ ИССЛЕДОВАНИЯ</vt:lpstr>
      <vt:lpstr>АКТУАЛЬНОСТЬ ИССЛЕДОВАНИЯ</vt:lpstr>
      <vt:lpstr>АКТУАЛЬНОСТЬ ИССЛЕДОВАНИЯ</vt:lpstr>
      <vt:lpstr>ЦЕЛЬ ИССЛЕДОВАНИЯ</vt:lpstr>
      <vt:lpstr>ГИПОТЕЗА ИССЛЕДОВАНИЯ</vt:lpstr>
      <vt:lpstr>ЗАДАЧИ ИССЛЕДОВАНИЯ</vt:lpstr>
      <vt:lpstr>ОСНОВНОЕ СОДЕРЖАНИЕ РАБОТЫ в соответствии с целями, гипотезой и поставленными задачами</vt:lpstr>
      <vt:lpstr>Презентация PowerPoint</vt:lpstr>
      <vt:lpstr>ПОЛОЖЕНИЯ</vt:lpstr>
      <vt:lpstr>ПОЛОЖЕНИЯ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ПОЛОЖЕНИЯ</vt:lpstr>
      <vt:lpstr>Презентация PowerPoint</vt:lpstr>
      <vt:lpstr>Презентация PowerPoint</vt:lpstr>
      <vt:lpstr>ПОЛОЖЕНИЯ</vt:lpstr>
      <vt:lpstr>Презентация PowerPoint</vt:lpstr>
      <vt:lpstr>ПОЛОЖЕНИЯ</vt:lpstr>
      <vt:lpstr>ПОЛОЖЕНИЯ</vt:lpstr>
      <vt:lpstr>ЭКСПЕРИМЕНТ. КОНСТАТИРУЮЩИЙ ЭТАП</vt:lpstr>
      <vt:lpstr>ЭКСПЕРИМЕНТ. КОНСТАТИРУЮЩИЙ ЭТАП</vt:lpstr>
      <vt:lpstr>ЭКСПЕРИМЕНТ. КОНСТАТИРУЮЩИЙ ЭТАП</vt:lpstr>
      <vt:lpstr>ЭКСПЕРИМЕНТ. ФОРМИРУЮЩИЙ ЭТАП</vt:lpstr>
      <vt:lpstr>ЭКСПЕРИМЕНТ. ФОРМИРУЮЩИЙ ЭТАП</vt:lpstr>
      <vt:lpstr>НАУЧНАЯ НОВИЗНА</vt:lpstr>
      <vt:lpstr>ТЕОРЕТИЧЕСКАЯ ЗНАЧИМОСТЬ</vt:lpstr>
      <vt:lpstr>ПРАКТИЧЕСКАЯ ЗНАЧИМОСТЬ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Ната</cp:lastModifiedBy>
  <cp:revision>129</cp:revision>
  <dcterms:created xsi:type="dcterms:W3CDTF">2010-04-23T03:00:43Z</dcterms:created>
  <dcterms:modified xsi:type="dcterms:W3CDTF">2020-10-13T09:57:17Z</dcterms:modified>
</cp:coreProperties>
</file>